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7" r:id="rId2"/>
    <p:sldId id="410" r:id="rId3"/>
    <p:sldId id="411" r:id="rId4"/>
    <p:sldId id="412" r:id="rId5"/>
    <p:sldId id="388" r:id="rId6"/>
    <p:sldId id="395" r:id="rId7"/>
    <p:sldId id="422" r:id="rId8"/>
    <p:sldId id="419" r:id="rId9"/>
    <p:sldId id="420" r:id="rId10"/>
    <p:sldId id="443" r:id="rId11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B376F"/>
    <a:srgbClr val="FF0000"/>
    <a:srgbClr val="373555"/>
    <a:srgbClr val="302E5C"/>
    <a:srgbClr val="2A2763"/>
    <a:srgbClr val="0096B9"/>
    <a:srgbClr val="A2C346"/>
    <a:srgbClr val="4D4D4D"/>
    <a:srgbClr val="09829C"/>
    <a:srgbClr val="E397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84" autoAdjust="0"/>
    <p:restoredTop sz="86501" autoAdjust="0"/>
  </p:normalViewPr>
  <p:slideViewPr>
    <p:cSldViewPr snapToGrid="0">
      <p:cViewPr>
        <p:scale>
          <a:sx n="81" d="100"/>
          <a:sy n="81" d="100"/>
        </p:scale>
        <p:origin x="-804" y="-690"/>
      </p:cViewPr>
      <p:guideLst>
        <p:guide orient="horz" pos="2024"/>
        <p:guide pos="340"/>
      </p:guideLst>
    </p:cSldViewPr>
  </p:slideViewPr>
  <p:outlineViewPr>
    <p:cViewPr>
      <p:scale>
        <a:sx n="33" d="100"/>
        <a:sy n="33" d="100"/>
      </p:scale>
      <p:origin x="24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5EAE53B9-0690-43B4-BADC-104DAF9578F8}" type="datetimeFigureOut">
              <a:rPr lang="es-ES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C218390-809A-4B91-94BE-FCD6DA8EB7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8785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CB06CC7D-877E-4CC7-A9D9-FF9F539792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59835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2397-2226-423A-A05B-2A9EC86886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171-9206-41EB-A50F-6B9B5AE300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47E6-747F-43B7-AD09-3B7A9CBCB2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18FA-1BEA-4FA9-B5A3-BCB820116E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206E9-4A84-4EE2-B15A-F008611BDB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8A34-545C-41A0-9132-2B23377314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C0362-4E7D-42AE-8B1A-2453B44125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0EEE-89C8-40CA-A52C-3F694B79BD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128EE-7810-4999-9942-FBC9EEEC82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C31E-134E-48D1-9004-CDDF4D2FFB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04AFE-A676-4787-A24D-F7FF53EEFE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0AAC-0A31-4269-A5B2-BE1739D839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528D1BC-726D-4560-8C2E-DB28DADB9C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331913" y="4461150"/>
            <a:ext cx="5971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1B376F"/>
                </a:solidFill>
                <a:latin typeface="Euphemia" panose="020B0503040102020104" pitchFamily="34" charset="0"/>
              </a:rPr>
              <a:t>Organización Social Católica San Ignacio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331913" y="5027816"/>
            <a:ext cx="24836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Euphemia" panose="020B0503040102020104" pitchFamily="34" charset="0"/>
              </a:rPr>
              <a:t>Asamblea  Educativa </a:t>
            </a:r>
          </a:p>
          <a:p>
            <a:pPr algn="ctr"/>
            <a:r>
              <a:rPr lang="es-ES" dirty="0" smtClean="0">
                <a:solidFill>
                  <a:srgbClr val="FF0000"/>
                </a:solidFill>
                <a:latin typeface="Euphemia" panose="020B0503040102020104" pitchFamily="34" charset="0"/>
              </a:rPr>
              <a:t>Abril  2016</a:t>
            </a:r>
            <a:endParaRPr lang="es-ES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rot="5400000">
            <a:off x="-2722430" y="3146522"/>
            <a:ext cx="6858000" cy="564956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5400000">
            <a:off x="-3243402" y="3243401"/>
            <a:ext cx="6858000" cy="37119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5" y="117230"/>
            <a:ext cx="3062506" cy="303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1796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7 Imagen" descr="_DSC02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86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0" y="-16299"/>
            <a:ext cx="9144000" cy="6413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s-ES" sz="3600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utura Md" pitchFamily="34" charset="0"/>
                <a:cs typeface="+mn-cs"/>
              </a:rPr>
              <a:t>¡GRACIAS!</a:t>
            </a: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0" y="6257925"/>
            <a:ext cx="9144000" cy="600075"/>
            <a:chOff x="432000" y="6283500"/>
            <a:chExt cx="8280000" cy="540000"/>
          </a:xfrm>
          <a:solidFill>
            <a:srgbClr val="FF0000"/>
          </a:solidFill>
        </p:grpSpPr>
        <p:sp>
          <p:nvSpPr>
            <p:cNvPr id="19461" name="Text Box 11"/>
            <p:cNvSpPr txBox="1">
              <a:spLocks noChangeArrowheads="1"/>
            </p:cNvSpPr>
            <p:nvPr/>
          </p:nvSpPr>
          <p:spPr bwMode="auto">
            <a:xfrm>
              <a:off x="432000" y="6283500"/>
              <a:ext cx="8280000" cy="540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3600">
                <a:latin typeface="Futura Md"/>
              </a:endParaRPr>
            </a:p>
          </p:txBody>
        </p:sp>
        <p:sp>
          <p:nvSpPr>
            <p:cNvPr id="48134" name="Text Box 11"/>
            <p:cNvSpPr txBox="1">
              <a:spLocks noChangeArrowheads="1"/>
            </p:cNvSpPr>
            <p:nvPr/>
          </p:nvSpPr>
          <p:spPr bwMode="auto">
            <a:xfrm>
              <a:off x="4558299" y="6351711"/>
              <a:ext cx="4153701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s-ES" sz="2400" i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Century Gothic" pitchFamily="34" charset="0"/>
                  <a:cs typeface="+mn-cs"/>
                </a:rPr>
                <a:t>“En todo amar y servir”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031962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 rot="10800000">
            <a:off x="0" y="766763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46063" y="220663"/>
            <a:ext cx="1443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Euphemia" panose="020B0503040102020104" pitchFamily="34" charset="0"/>
              </a:rPr>
              <a:t>OSCASI</a:t>
            </a:r>
            <a:endParaRPr lang="es-ES" sz="2800" b="1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5429" y="862014"/>
            <a:ext cx="8412405" cy="14311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VE" sz="2300" b="0" dirty="0" smtClean="0">
              <a:latin typeface="Euphemia" panose="020B05030401020201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VE" sz="2400" b="0" dirty="0">
              <a:latin typeface="Euphemia" panose="020B0503040102020104" pitchFamily="34" charset="0"/>
            </a:endParaRPr>
          </a:p>
          <a:p>
            <a:pPr lvl="0"/>
            <a:endParaRPr lang="es-VE" sz="2000" b="0" dirty="0">
              <a:latin typeface="Euphemia" panose="020B0503040102020104" pitchFamily="34" charset="0"/>
            </a:endParaRPr>
          </a:p>
          <a:p>
            <a:pPr algn="just"/>
            <a:endParaRPr lang="es-VE" sz="2000" b="0" dirty="0">
              <a:latin typeface="Euphemia" panose="020B0503040102020104" pitchFamily="34" charset="0"/>
            </a:endParaRPr>
          </a:p>
        </p:txBody>
      </p:sp>
      <p:pic>
        <p:nvPicPr>
          <p:cNvPr id="8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526">
            <a:off x="4415825" y="4525107"/>
            <a:ext cx="2047364" cy="153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894">
            <a:off x="6589319" y="4217091"/>
            <a:ext cx="2465344" cy="208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51693" y="991227"/>
            <a:ext cx="8452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>
                <a:latin typeface="Arial Narrow" pitchFamily="34" charset="0"/>
              </a:rPr>
              <a:t>Qué es OSCASI            Obra Social del Colegio San Ignacio – Escuelas Alternativas </a:t>
            </a:r>
          </a:p>
          <a:p>
            <a:pPr algn="just"/>
            <a:endParaRPr lang="es-VE" dirty="0" smtClean="0">
              <a:solidFill>
                <a:srgbClr val="1B376F"/>
              </a:solidFill>
              <a:latin typeface="Arial Narrow" pitchFamily="34" charset="0"/>
            </a:endParaRPr>
          </a:p>
          <a:p>
            <a:pPr algn="just"/>
            <a:r>
              <a:rPr lang="es-VE" dirty="0" smtClean="0">
                <a:latin typeface="Arial Narrow" pitchFamily="34" charset="0"/>
              </a:rPr>
              <a:t>	* Ayer:  	Fundado en el año 1958 por un grupo de mamás del CSI</a:t>
            </a:r>
          </a:p>
          <a:p>
            <a:pPr algn="just"/>
            <a:r>
              <a:rPr lang="es-VE" dirty="0" smtClean="0">
                <a:latin typeface="Arial Narrow" pitchFamily="34" charset="0"/>
              </a:rPr>
              <a:t>		4 escuelas Alternativas y 1 </a:t>
            </a:r>
            <a:r>
              <a:rPr lang="es-VE" dirty="0" err="1" smtClean="0">
                <a:latin typeface="Arial Narrow" pitchFamily="34" charset="0"/>
              </a:rPr>
              <a:t>prescolar</a:t>
            </a:r>
            <a:r>
              <a:rPr lang="es-VE" dirty="0" smtClean="0">
                <a:latin typeface="Arial Narrow" pitchFamily="34" charset="0"/>
              </a:rPr>
              <a:t>  </a:t>
            </a:r>
          </a:p>
          <a:p>
            <a:pPr algn="just"/>
            <a:r>
              <a:rPr lang="es-VE" dirty="0" smtClean="0">
                <a:latin typeface="Arial Narrow" pitchFamily="34" charset="0"/>
              </a:rPr>
              <a:t>	</a:t>
            </a:r>
            <a:r>
              <a:rPr lang="es-VE" dirty="0" smtClean="0">
                <a:latin typeface="Arial Narrow" pitchFamily="34" charset="0"/>
              </a:rPr>
              <a:t>* Hoy:  	JD conformada por 4 Ex – Alumnos </a:t>
            </a:r>
          </a:p>
          <a:p>
            <a:pPr algn="just"/>
            <a:r>
              <a:rPr lang="es-VE" dirty="0" smtClean="0">
                <a:latin typeface="Arial Narrow" pitchFamily="34" charset="0"/>
              </a:rPr>
              <a:t>	</a:t>
            </a:r>
            <a:r>
              <a:rPr lang="es-VE" dirty="0" smtClean="0">
                <a:latin typeface="Arial Narrow" pitchFamily="34" charset="0"/>
              </a:rPr>
              <a:t>	2 escuelas Alternativas </a:t>
            </a:r>
            <a:endParaRPr lang="es-VE" dirty="0" smtClean="0">
              <a:latin typeface="Arial Narrow" pitchFamily="34" charset="0"/>
            </a:endParaRPr>
          </a:p>
          <a:p>
            <a:pPr algn="just"/>
            <a:endParaRPr lang="es-VE" dirty="0" smtClean="0">
              <a:latin typeface="Arial Narrow" pitchFamily="34" charset="0"/>
            </a:endParaRPr>
          </a:p>
          <a:p>
            <a:pPr algn="just"/>
            <a:r>
              <a:rPr lang="es-VE" dirty="0" smtClean="0">
                <a:latin typeface="Arial Narrow" pitchFamily="34" charset="0"/>
              </a:rPr>
              <a:t>Dónde estamos ubicados </a:t>
            </a:r>
          </a:p>
          <a:p>
            <a:pPr algn="just"/>
            <a:endParaRPr lang="es-VE" dirty="0" smtClean="0">
              <a:latin typeface="Arial Narrow" pitchFamily="34" charset="0"/>
            </a:endParaRPr>
          </a:p>
          <a:p>
            <a:pPr algn="just"/>
            <a:r>
              <a:rPr lang="es-VE" dirty="0" smtClean="0">
                <a:latin typeface="Arial Narrow" pitchFamily="34" charset="0"/>
              </a:rPr>
              <a:t>A quienes atendemos en nuestros programas</a:t>
            </a:r>
          </a:p>
          <a:p>
            <a:pPr algn="just"/>
            <a:endParaRPr lang="es-VE" dirty="0" smtClean="0">
              <a:latin typeface="Arial Narrow" pitchFamily="34" charset="0"/>
            </a:endParaRPr>
          </a:p>
          <a:p>
            <a:pPr algn="just"/>
            <a:r>
              <a:rPr lang="es-VE" dirty="0" smtClean="0">
                <a:latin typeface="Arial Narrow" pitchFamily="34" charset="0"/>
              </a:rPr>
              <a:t>Como lo hacemos </a:t>
            </a:r>
          </a:p>
          <a:p>
            <a:pPr algn="just"/>
            <a:endParaRPr lang="es-VE" dirty="0" smtClean="0">
              <a:latin typeface="Arial Narrow" pitchFamily="34" charset="0"/>
            </a:endParaRPr>
          </a:p>
          <a:p>
            <a:pPr algn="just"/>
            <a:r>
              <a:rPr lang="es-VE" dirty="0" smtClean="0">
                <a:latin typeface="Arial Narrow" pitchFamily="34" charset="0"/>
              </a:rPr>
              <a:t>Qué ofrecemos  	* Educación </a:t>
            </a:r>
          </a:p>
          <a:p>
            <a:pPr algn="just"/>
            <a:r>
              <a:rPr lang="es-VE" dirty="0" smtClean="0">
                <a:latin typeface="Arial Narrow" pitchFamily="34" charset="0"/>
              </a:rPr>
              <a:t>	</a:t>
            </a:r>
            <a:r>
              <a:rPr lang="es-VE" dirty="0" smtClean="0">
                <a:latin typeface="Arial Narrow" pitchFamily="34" charset="0"/>
              </a:rPr>
              <a:t>	* Útiles </a:t>
            </a:r>
          </a:p>
          <a:p>
            <a:pPr algn="just"/>
            <a:r>
              <a:rPr lang="es-VE" dirty="0" smtClean="0">
                <a:latin typeface="Arial Narrow" pitchFamily="34" charset="0"/>
              </a:rPr>
              <a:t>	</a:t>
            </a:r>
            <a:r>
              <a:rPr lang="es-VE" dirty="0" smtClean="0">
                <a:latin typeface="Arial Narrow" pitchFamily="34" charset="0"/>
              </a:rPr>
              <a:t>	* Uniformes </a:t>
            </a:r>
          </a:p>
          <a:p>
            <a:pPr algn="just"/>
            <a:r>
              <a:rPr lang="es-VE" dirty="0" smtClean="0">
                <a:latin typeface="Arial Narrow" pitchFamily="34" charset="0"/>
              </a:rPr>
              <a:t>	</a:t>
            </a:r>
            <a:r>
              <a:rPr lang="es-VE" dirty="0" smtClean="0">
                <a:latin typeface="Arial Narrow" pitchFamily="34" charset="0"/>
              </a:rPr>
              <a:t>	* Apoyo psicológico </a:t>
            </a:r>
          </a:p>
          <a:p>
            <a:pPr algn="just"/>
            <a:r>
              <a:rPr lang="es-VE" dirty="0" smtClean="0">
                <a:latin typeface="Arial Narrow" pitchFamily="34" charset="0"/>
              </a:rPr>
              <a:t>	</a:t>
            </a:r>
            <a:r>
              <a:rPr lang="es-VE" dirty="0" smtClean="0">
                <a:latin typeface="Arial Narrow" pitchFamily="34" charset="0"/>
              </a:rPr>
              <a:t>	* ALIMENTACIÓN</a:t>
            </a:r>
          </a:p>
          <a:p>
            <a:endParaRPr lang="es-VE" dirty="0" smtClean="0"/>
          </a:p>
          <a:p>
            <a:endParaRPr lang="es-VE" dirty="0"/>
          </a:p>
        </p:txBody>
      </p:sp>
      <p:pic>
        <p:nvPicPr>
          <p:cNvPr id="18" name="19 Imagen" descr="enemiyu_petare_02g.jpg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 bwMode="auto">
          <a:xfrm>
            <a:off x="5150626" y="2497014"/>
            <a:ext cx="3524451" cy="1555495"/>
          </a:xfrm>
          <a:prstGeom prst="rect">
            <a:avLst/>
          </a:prstGeom>
          <a:ln w="12700" cmpd="sng">
            <a:solidFill>
              <a:srgbClr val="FFFFFF"/>
            </a:solidFill>
          </a:ln>
          <a:effectLst>
            <a:outerShdw blurRad="1524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17454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8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23317" y="600746"/>
            <a:ext cx="76234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>
                <a:latin typeface="Arial Narrow" pitchFamily="34" charset="0"/>
              </a:rPr>
              <a:t>La </a:t>
            </a:r>
            <a:r>
              <a:rPr lang="es-VE" dirty="0">
                <a:latin typeface="Arial Narrow" pitchFamily="34" charset="0"/>
              </a:rPr>
              <a:t>labor socioeducativa de OSCASI va más allá del área educativa. También se concreta 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dirty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dirty="0">
                <a:latin typeface="Arial Narrow" pitchFamily="34" charset="0"/>
              </a:rPr>
              <a:t>Formación en valores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dirty="0">
                <a:latin typeface="Arial Narrow" pitchFamily="34" charset="0"/>
              </a:rPr>
              <a:t>Capacitación de promotores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dirty="0">
                <a:latin typeface="Arial Narrow" pitchFamily="34" charset="0"/>
              </a:rPr>
              <a:t>Apoyo </a:t>
            </a:r>
            <a:r>
              <a:rPr lang="es-VE" dirty="0" smtClean="0">
                <a:latin typeface="Arial Narrow" pitchFamily="34" charset="0"/>
              </a:rPr>
              <a:t>psicopedagógico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dirty="0" smtClean="0">
                <a:latin typeface="Arial Narrow" pitchFamily="34" charset="0"/>
              </a:rPr>
              <a:t>Eventos </a:t>
            </a:r>
            <a:r>
              <a:rPr lang="es-VE" dirty="0">
                <a:latin typeface="Arial Narrow" pitchFamily="34" charset="0"/>
              </a:rPr>
              <a:t>culturales, deportivos y de recreación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dirty="0">
                <a:latin typeface="Arial Narrow" pitchFamily="34" charset="0"/>
              </a:rPr>
              <a:t>Complemento nutricional: desayuno y/o </a:t>
            </a:r>
            <a:r>
              <a:rPr lang="es-VE" dirty="0" smtClean="0">
                <a:latin typeface="Arial Narrow" pitchFamily="34" charset="0"/>
              </a:rPr>
              <a:t>almuerzo</a:t>
            </a:r>
          </a:p>
          <a:p>
            <a:pPr marL="342900" indent="-342900"/>
            <a:endParaRPr lang="es-VE" dirty="0" smtClean="0">
              <a:solidFill>
                <a:srgbClr val="1B376F"/>
              </a:solidFill>
              <a:latin typeface="Arial Narrow" pitchFamily="34" charset="0"/>
            </a:endParaRPr>
          </a:p>
          <a:p>
            <a:pPr marL="342900" indent="-342900"/>
            <a:r>
              <a:rPr lang="es-VE" dirty="0" smtClean="0">
                <a:latin typeface="Arial Narrow" pitchFamily="34" charset="0"/>
              </a:rPr>
              <a:t>Otros programas: </a:t>
            </a:r>
          </a:p>
          <a:p>
            <a:pPr marL="342900" indent="-342900"/>
            <a:endParaRPr lang="es-VE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VE" dirty="0" smtClean="0">
                <a:latin typeface="Arial Narrow" pitchFamily="34" charset="0"/>
              </a:rPr>
              <a:t>Mamás Lectoras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VE" dirty="0" smtClean="0">
                <a:latin typeface="Arial Narrow" pitchFamily="34" charset="0"/>
              </a:rPr>
              <a:t>Refuerzo matemáticas </a:t>
            </a:r>
            <a:endParaRPr lang="es-VE" dirty="0"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589">
            <a:off x="1823217" y="4506728"/>
            <a:ext cx="2507943" cy="170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10" y="3786471"/>
            <a:ext cx="2992863" cy="22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05" y="1181710"/>
            <a:ext cx="2339015" cy="190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8864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 rot="10800000">
            <a:off x="0" y="766763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46063" y="220663"/>
            <a:ext cx="3647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Euphemia" panose="020B0503040102020104" pitchFamily="34" charset="0"/>
              </a:rPr>
              <a:t>Escuelas Alternativas</a:t>
            </a:r>
            <a:endParaRPr lang="es-ES" sz="2800" b="1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  <p:pic>
        <p:nvPicPr>
          <p:cNvPr id="8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90334" y="1743006"/>
            <a:ext cx="7328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dirty="0">
                <a:latin typeface="Arial Narrow" pitchFamily="34" charset="0"/>
              </a:rPr>
              <a:t>U</a:t>
            </a:r>
            <a:r>
              <a:rPr lang="es-VE" sz="2000" dirty="0" smtClean="0">
                <a:latin typeface="Arial Narrow" pitchFamily="34" charset="0"/>
              </a:rPr>
              <a:t>bicada </a:t>
            </a:r>
            <a:r>
              <a:rPr lang="es-VE" sz="2000" dirty="0">
                <a:latin typeface="Arial Narrow" pitchFamily="34" charset="0"/>
              </a:rPr>
              <a:t>en Maca, Barrio La Cruz, Calle El Colegio, Casa comunitaria. Petare. Cuenta con capacidad para 72 estudiantes, quienes </a:t>
            </a:r>
            <a:r>
              <a:rPr lang="es-VE" sz="2000" dirty="0" smtClean="0">
                <a:latin typeface="Arial Narrow" pitchFamily="34" charset="0"/>
              </a:rPr>
              <a:t>también </a:t>
            </a:r>
            <a:r>
              <a:rPr lang="es-VE" sz="2000" dirty="0">
                <a:latin typeface="Arial Narrow" pitchFamily="34" charset="0"/>
              </a:rPr>
              <a:t>reciben desayuno y almuerzo. Esta escuela debe su nombre a la presidenta fundadora de esta organización.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9" y="4839035"/>
            <a:ext cx="1809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47" y="3292143"/>
            <a:ext cx="1809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85" y="3292143"/>
            <a:ext cx="1809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18" y="4839035"/>
            <a:ext cx="1809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257664" y="9189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VE" sz="2000" dirty="0">
              <a:latin typeface="Euphemia" panose="020B0503040102020104" pitchFamily="34" charset="0"/>
            </a:endParaRPr>
          </a:p>
          <a:p>
            <a:r>
              <a:rPr lang="es-VE" sz="2000" dirty="0">
                <a:solidFill>
                  <a:srgbClr val="FF0000"/>
                </a:solidFill>
                <a:latin typeface="Euphemia" panose="020B0503040102020104" pitchFamily="34" charset="0"/>
              </a:rPr>
              <a:t>Beatriz </a:t>
            </a:r>
            <a:r>
              <a:rPr lang="es-VE" sz="2000" dirty="0" smtClean="0">
                <a:solidFill>
                  <a:srgbClr val="FF0000"/>
                </a:solidFill>
                <a:latin typeface="Euphemia" panose="020B0503040102020104" pitchFamily="34" charset="0"/>
              </a:rPr>
              <a:t>Castillo  </a:t>
            </a:r>
            <a:endParaRPr lang="es-VE" sz="2000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319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8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76981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65638" y="170080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Arial Narrow" pitchFamily="34" charset="0"/>
              </a:rPr>
              <a:t>U</a:t>
            </a:r>
            <a:r>
              <a:rPr lang="es-VE" dirty="0" smtClean="0">
                <a:latin typeface="Arial Narrow" pitchFamily="34" charset="0"/>
              </a:rPr>
              <a:t>bicada </a:t>
            </a:r>
            <a:r>
              <a:rPr lang="es-VE" dirty="0">
                <a:latin typeface="Arial Narrow" pitchFamily="34" charset="0"/>
              </a:rPr>
              <a:t>en Mesuca, Calle Federación (Baloa), Colina de Tito Salas, Hacienda El Cortijo, Petare. Con capacidad para 132 estudiantes divididos en dos turnos, los del turno de la mañana reciben desayuno y los de la tarde el almuerzo. Esta sede, es propiedad de la organización y se considera patrimonio histórico al ser antiguamente la casa del pintor Tito Salas.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6" y="3877299"/>
            <a:ext cx="1809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72" y="3686530"/>
            <a:ext cx="1809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9" y="3877299"/>
            <a:ext cx="1809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22" y="4818429"/>
            <a:ext cx="1809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19448" y="1202022"/>
            <a:ext cx="5003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solidFill>
                  <a:srgbClr val="FF0000"/>
                </a:solidFill>
                <a:latin typeface="Euphemia" panose="020B0503040102020104" pitchFamily="34" charset="0"/>
              </a:rPr>
              <a:t>Nuestra Señora del Carmen </a:t>
            </a:r>
            <a:r>
              <a:rPr lang="es-VE" sz="2000" dirty="0">
                <a:solidFill>
                  <a:srgbClr val="FF0000"/>
                </a:solidFill>
                <a:latin typeface="Euphemia" panose="020B0503040102020104" pitchFamily="34" charset="0"/>
              </a:rPr>
              <a:t>(“El Cortijo</a:t>
            </a:r>
            <a:r>
              <a:rPr lang="es-VE" sz="2000" dirty="0" smtClean="0">
                <a:solidFill>
                  <a:srgbClr val="FF0000"/>
                </a:solidFill>
                <a:latin typeface="Euphemia" panose="020B0503040102020104" pitchFamily="34" charset="0"/>
              </a:rPr>
              <a:t>”)</a:t>
            </a:r>
            <a:endParaRPr lang="es-VE" sz="2000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655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92138" y="1528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VE" sz="1600" b="0">
              <a:latin typeface="Futura Md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540291" y="2682134"/>
            <a:ext cx="5786632" cy="1143000"/>
          </a:xfrm>
        </p:spPr>
        <p:txBody>
          <a:bodyPr>
            <a:normAutofit fontScale="90000"/>
          </a:bodyPr>
          <a:lstStyle/>
          <a:p>
            <a:r>
              <a:rPr lang="es-VE" sz="6700" b="1" dirty="0" smtClean="0">
                <a:solidFill>
                  <a:srgbClr val="1B376F"/>
                </a:solidFill>
                <a:latin typeface="Arial Narrow" pitchFamily="34" charset="0"/>
              </a:rPr>
              <a:t>En que estamos ?</a:t>
            </a:r>
            <a:br>
              <a:rPr lang="es-VE" sz="6700" b="1" dirty="0" smtClean="0">
                <a:solidFill>
                  <a:srgbClr val="1B376F"/>
                </a:solidFill>
                <a:latin typeface="Arial Narrow" pitchFamily="34" charset="0"/>
              </a:rPr>
            </a:br>
            <a:r>
              <a:rPr lang="es-VE" b="1" dirty="0" smtClean="0">
                <a:solidFill>
                  <a:srgbClr val="1B376F"/>
                </a:solidFill>
                <a:latin typeface="Euphemia" panose="020B0503040102020104" pitchFamily="34" charset="0"/>
              </a:rPr>
              <a:t/>
            </a:r>
            <a:br>
              <a:rPr lang="es-VE" b="1" dirty="0" smtClean="0">
                <a:solidFill>
                  <a:srgbClr val="1B376F"/>
                </a:solidFill>
                <a:latin typeface="Euphemia" panose="020B0503040102020104" pitchFamily="34" charset="0"/>
              </a:rPr>
            </a:br>
            <a:r>
              <a:rPr lang="es-VE" sz="4000" b="1" dirty="0" smtClean="0">
                <a:solidFill>
                  <a:srgbClr val="1B376F"/>
                </a:solidFill>
                <a:latin typeface="Arial Narrow" pitchFamily="34" charset="0"/>
              </a:rPr>
              <a:t>En mantener y mejorar lo que ya tenemos </a:t>
            </a:r>
            <a:r>
              <a:rPr lang="es-VE" b="1" dirty="0" smtClean="0">
                <a:solidFill>
                  <a:srgbClr val="1B376F"/>
                </a:solidFill>
                <a:latin typeface="Euphemia" panose="020B0503040102020104" pitchFamily="34" charset="0"/>
              </a:rPr>
              <a:t/>
            </a:r>
            <a:br>
              <a:rPr lang="es-VE" b="1" dirty="0" smtClean="0">
                <a:solidFill>
                  <a:srgbClr val="1B376F"/>
                </a:solidFill>
                <a:latin typeface="Euphemia" panose="020B0503040102020104" pitchFamily="34" charset="0"/>
              </a:rPr>
            </a:br>
            <a:endParaRPr lang="es-VE" b="1" dirty="0">
              <a:solidFill>
                <a:srgbClr val="1B376F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503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92138" y="1528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VE" sz="1600" b="0">
              <a:latin typeface="Futura Md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 rot="10800000">
            <a:off x="0" y="766763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79871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192771" y="1087557"/>
            <a:ext cx="5494028" cy="4895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dirty="0" smtClean="0">
                <a:latin typeface="Arial Narrow" pitchFamily="34" charset="0"/>
              </a:rPr>
              <a:t>1. Impartición de Sacramentos: Bautismo, Comunión, Confirmación; Celebraciones litúrgicas en espacios creados para la oración y crecimiento en la fe.</a:t>
            </a:r>
          </a:p>
          <a:p>
            <a:pPr marL="0" indent="0" algn="just">
              <a:buNone/>
            </a:pPr>
            <a:endParaRPr lang="es-ES" sz="20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Arial Narrow" pitchFamily="34" charset="0"/>
              </a:rPr>
              <a:t>2. </a:t>
            </a:r>
            <a:r>
              <a:rPr lang="es-VE" sz="2000" dirty="0">
                <a:latin typeface="Arial Narrow" pitchFamily="34" charset="0"/>
              </a:rPr>
              <a:t>Formación humana, </a:t>
            </a:r>
            <a:r>
              <a:rPr lang="es-VE" sz="2000" dirty="0" smtClean="0">
                <a:latin typeface="Arial Narrow" pitchFamily="34" charset="0"/>
              </a:rPr>
              <a:t>principios, valores;  </a:t>
            </a:r>
            <a:r>
              <a:rPr lang="es-ES" sz="2000" dirty="0" smtClean="0">
                <a:latin typeface="Arial Narrow" pitchFamily="34" charset="0"/>
              </a:rPr>
              <a:t>promoción del sentido de pertenencia con la identidad y misión Ignaciana.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endParaRPr lang="es-ES" sz="2000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VE" sz="2000" dirty="0" smtClean="0">
                <a:latin typeface="Arial Narrow" pitchFamily="34" charset="0"/>
              </a:rPr>
              <a:t>3. Realización de programas y actividades humano-cristianas: </a:t>
            </a:r>
            <a:r>
              <a:rPr lang="es-VE" sz="2000" dirty="0" smtClean="0">
                <a:latin typeface="Arial Narrow" pitchFamily="34" charset="0"/>
              </a:rPr>
              <a:t>Actividades Pastorales como Convivencias </a:t>
            </a:r>
            <a:r>
              <a:rPr lang="es-VE" sz="2000" dirty="0" smtClean="0">
                <a:latin typeface="Arial Narrow" pitchFamily="34" charset="0"/>
              </a:rPr>
              <a:t>y Retitos para </a:t>
            </a:r>
            <a:r>
              <a:rPr lang="es-VE" sz="2000" dirty="0" smtClean="0">
                <a:latin typeface="Arial Narrow" pitchFamily="34" charset="0"/>
              </a:rPr>
              <a:t>alumnos,  promotores y personal  Administrativo </a:t>
            </a:r>
          </a:p>
          <a:p>
            <a:pPr marL="0" indent="0" algn="just">
              <a:buNone/>
            </a:pPr>
            <a:endParaRPr lang="es-VE" sz="20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VE" sz="2000" dirty="0" smtClean="0">
                <a:latin typeface="Arial Narrow" pitchFamily="34" charset="0"/>
              </a:rPr>
              <a:t>4.- </a:t>
            </a:r>
            <a:r>
              <a:rPr lang="es-VE" sz="2200" dirty="0" smtClean="0">
                <a:latin typeface="Arial Narrow" pitchFamily="34" charset="0"/>
              </a:rPr>
              <a:t>Incorporar  a Seminaristas Jesuitas para llevar el  programa de Pastoral en ambas Escuelas Alternativas.</a:t>
            </a:r>
            <a:endParaRPr lang="es-VE" sz="2200" dirty="0" smtClean="0">
              <a:latin typeface="Arial Narrow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46063" y="220663"/>
            <a:ext cx="1507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Euphemia" panose="020B0503040102020104" pitchFamily="34" charset="0"/>
              </a:rPr>
              <a:t>Pastoral</a:t>
            </a:r>
            <a:endParaRPr lang="es-ES" sz="2800" b="1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  <p:pic>
        <p:nvPicPr>
          <p:cNvPr id="9" name="Picture 17" descr="foto primera comunión"/>
          <p:cNvPicPr>
            <a:picLocks noChangeAspect="1" noChangeArrowheads="1"/>
          </p:cNvPicPr>
          <p:nvPr/>
        </p:nvPicPr>
        <p:blipFill>
          <a:blip r:embed="rId4" cstate="print"/>
          <a:srcRect l="2226" t="1840" r="2226" b="3468"/>
          <a:stretch>
            <a:fillRect/>
          </a:stretch>
        </p:blipFill>
        <p:spPr bwMode="auto">
          <a:xfrm rot="21138926">
            <a:off x="501375" y="2431503"/>
            <a:ext cx="2332445" cy="2231282"/>
          </a:xfrm>
          <a:prstGeom prst="rect">
            <a:avLst/>
          </a:prstGeom>
          <a:ln w="12700" cmpd="sng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5973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92138" y="152876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VE" sz="2000" b="0">
              <a:latin typeface="Arial Narrow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 rot="10800000">
            <a:off x="0" y="766763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87524" y="1104161"/>
            <a:ext cx="6183613" cy="469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None/>
            </a:pPr>
            <a:r>
              <a:rPr lang="es-ES" sz="2000" dirty="0" smtClean="0">
                <a:latin typeface="Arial Narrow" pitchFamily="34" charset="0"/>
              </a:rPr>
              <a:t>1.-  Insertar  programas  nuevos </a:t>
            </a:r>
          </a:p>
          <a:p>
            <a:pPr marL="857250" lvl="1" indent="-457200" algn="just">
              <a:buNone/>
            </a:pPr>
            <a:r>
              <a:rPr lang="es-ES" sz="2000" dirty="0" smtClean="0">
                <a:latin typeface="Arial Narrow" pitchFamily="34" charset="0"/>
              </a:rPr>
              <a:t>Programa para el Pensamiento  P. Critico</a:t>
            </a:r>
          </a:p>
          <a:p>
            <a:pPr marL="857250" lvl="1" indent="-457200" algn="just">
              <a:buNone/>
            </a:pPr>
            <a:r>
              <a:rPr lang="es-ES" sz="2000" dirty="0" smtClean="0">
                <a:latin typeface="Arial Narrow" pitchFamily="34" charset="0"/>
              </a:rPr>
              <a:t>	</a:t>
            </a:r>
            <a:r>
              <a:rPr lang="es-ES" sz="2000" dirty="0" smtClean="0">
                <a:latin typeface="Arial Narrow" pitchFamily="34" charset="0"/>
              </a:rPr>
              <a:t>		</a:t>
            </a:r>
            <a:r>
              <a:rPr lang="es-ES" sz="2000" dirty="0" smtClean="0">
                <a:latin typeface="Arial Narrow" pitchFamily="34" charset="0"/>
              </a:rPr>
              <a:t>	 </a:t>
            </a:r>
            <a:r>
              <a:rPr lang="es-ES" sz="2000" dirty="0" smtClean="0">
                <a:latin typeface="Arial Narrow" pitchFamily="34" charset="0"/>
              </a:rPr>
              <a:t>             P. Creativo</a:t>
            </a:r>
          </a:p>
          <a:p>
            <a:pPr marL="857250" lvl="1" indent="-457200" algn="just">
              <a:buNone/>
            </a:pPr>
            <a:r>
              <a:rPr lang="es-ES" sz="2000" dirty="0" smtClean="0">
                <a:latin typeface="Arial Narrow" pitchFamily="34" charset="0"/>
              </a:rPr>
              <a:t>	</a:t>
            </a:r>
            <a:r>
              <a:rPr lang="es-ES" sz="2000" dirty="0" smtClean="0">
                <a:latin typeface="Arial Narrow" pitchFamily="34" charset="0"/>
              </a:rPr>
              <a:t>			              Hábitos  Inteligentes</a:t>
            </a:r>
          </a:p>
          <a:p>
            <a:pPr marL="857250" lvl="1" indent="-457200" algn="just">
              <a:buNone/>
            </a:pPr>
            <a:endParaRPr lang="es-ES" sz="2000" dirty="0" smtClean="0">
              <a:latin typeface="Arial Narrow" pitchFamily="34" charset="0"/>
            </a:endParaRPr>
          </a:p>
          <a:p>
            <a:pPr marL="857250" lvl="1" indent="-457200" algn="just">
              <a:buNone/>
            </a:pPr>
            <a:r>
              <a:rPr lang="es-ES" sz="2000" dirty="0" smtClean="0">
                <a:latin typeface="Arial Narrow" pitchFamily="34" charset="0"/>
              </a:rPr>
              <a:t>Programa para padres </a:t>
            </a:r>
          </a:p>
          <a:p>
            <a:pPr marL="857250" lvl="1" indent="-457200" algn="just">
              <a:buNone/>
            </a:pPr>
            <a:endParaRPr lang="es-ES" sz="20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Arial Narrow" pitchFamily="34" charset="0"/>
              </a:rPr>
              <a:t>2</a:t>
            </a:r>
            <a:r>
              <a:rPr lang="es-ES" sz="2000" dirty="0" smtClean="0">
                <a:latin typeface="Arial Narrow" pitchFamily="34" charset="0"/>
              </a:rPr>
              <a:t>.- Extender horarios para el próximo período escolar 2016-2017 incluyendo actividades que ayuden al desarrollo espiritual, físico y cognitivo</a:t>
            </a:r>
          </a:p>
          <a:p>
            <a:pPr marL="0" indent="0" algn="just">
              <a:buNone/>
            </a:pPr>
            <a:endParaRPr lang="es-ES" sz="20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Arial Narrow" pitchFamily="34" charset="0"/>
              </a:rPr>
              <a:t>3</a:t>
            </a:r>
            <a:r>
              <a:rPr lang="es-ES" sz="2000" dirty="0" smtClean="0">
                <a:latin typeface="Arial Narrow" pitchFamily="34" charset="0"/>
              </a:rPr>
              <a:t>.- Estructuración </a:t>
            </a:r>
            <a:r>
              <a:rPr lang="es-ES" sz="2000" dirty="0" smtClean="0">
                <a:latin typeface="Arial Narrow" pitchFamily="34" charset="0"/>
              </a:rPr>
              <a:t>pedagógica del programa Mamás </a:t>
            </a:r>
            <a:r>
              <a:rPr lang="es-ES" sz="2000" dirty="0" smtClean="0">
                <a:latin typeface="Arial Narrow" pitchFamily="34" charset="0"/>
              </a:rPr>
              <a:t>Lectoras y refuerzo matemático</a:t>
            </a:r>
            <a:endParaRPr lang="es-ES" sz="2000" dirty="0" smtClean="0">
              <a:latin typeface="Arial Narrow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000" dirty="0" smtClean="0">
              <a:latin typeface="Arial Narrow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ES" sz="2000" dirty="0" smtClean="0">
                <a:latin typeface="Arial Narrow" pitchFamily="34" charset="0"/>
              </a:rPr>
              <a:t>4.- Planificación 2016 es la Promoción </a:t>
            </a:r>
            <a:r>
              <a:rPr lang="es-ES" sz="2000" dirty="0" smtClean="0">
                <a:latin typeface="Arial Narrow" pitchFamily="34" charset="0"/>
              </a:rPr>
              <a:t>a 7mo Grado de 20 </a:t>
            </a:r>
            <a:r>
              <a:rPr lang="es-ES" sz="2000" dirty="0" smtClean="0">
                <a:latin typeface="Arial Narrow" pitchFamily="34" charset="0"/>
              </a:rPr>
              <a:t>alumnos, que serán zonificados en </a:t>
            </a:r>
            <a:r>
              <a:rPr lang="es-ES" sz="2000" dirty="0" smtClean="0">
                <a:latin typeface="Arial Narrow" pitchFamily="34" charset="0"/>
              </a:rPr>
              <a:t>liceos regulares y cercanos. </a:t>
            </a:r>
            <a:endParaRPr lang="es-ES_tradnl" sz="2000" dirty="0">
              <a:latin typeface="Arial Narrow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VE" sz="2000" dirty="0" smtClean="0">
              <a:latin typeface="Arial Narrow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46063" y="220663"/>
            <a:ext cx="2099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Euphemia" panose="020B0503040102020104" pitchFamily="34" charset="0"/>
              </a:rPr>
              <a:t>Pedagógico</a:t>
            </a:r>
            <a:endParaRPr lang="es-ES" sz="2800" b="1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70431" y="3070067"/>
            <a:ext cx="2063261" cy="2658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5973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92138" y="15287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VE" b="0">
              <a:latin typeface="Futura Md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 rot="10800000">
            <a:off x="0" y="766763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46063" y="220663"/>
            <a:ext cx="1104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Euphemia" panose="020B0503040102020104" pitchFamily="34" charset="0"/>
              </a:rPr>
              <a:t>Otros</a:t>
            </a:r>
            <a:endParaRPr lang="es-ES" sz="2800" b="1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16523" y="1255713"/>
            <a:ext cx="6224954" cy="4336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1800" dirty="0" smtClean="0">
                <a:latin typeface="Arial Narrow" pitchFamily="34" charset="0"/>
              </a:rPr>
              <a:t>1.  Mejoras en las relaciones interinstitucionales.</a:t>
            </a:r>
          </a:p>
          <a:p>
            <a:pPr marL="0" indent="0">
              <a:buFont typeface="Arial" pitchFamily="34" charset="0"/>
              <a:buNone/>
            </a:pPr>
            <a:endParaRPr lang="es-ES" sz="1800" dirty="0">
              <a:latin typeface="Arial Narrow" pitchFamily="34" charset="0"/>
            </a:endParaRPr>
          </a:p>
          <a:p>
            <a:pPr>
              <a:buFont typeface="Arial" pitchFamily="34" charset="0"/>
              <a:buAutoNum type="arabicPeriod" startAt="2"/>
            </a:pPr>
            <a:r>
              <a:rPr lang="es-ES" sz="1800" dirty="0" smtClean="0">
                <a:latin typeface="Arial Narrow" pitchFamily="34" charset="0"/>
              </a:rPr>
              <a:t>Incorporación </a:t>
            </a:r>
            <a:r>
              <a:rPr lang="es-ES" sz="1800" dirty="0" smtClean="0">
                <a:latin typeface="Arial Narrow" pitchFamily="34" charset="0"/>
              </a:rPr>
              <a:t>y ampliación de proyectos con la participación de los representantes del Colegio San </a:t>
            </a:r>
            <a:r>
              <a:rPr lang="es-ES" sz="1800" dirty="0" smtClean="0">
                <a:latin typeface="Arial Narrow" pitchFamily="34" charset="0"/>
              </a:rPr>
              <a:t>Ignacio y otros </a:t>
            </a:r>
          </a:p>
          <a:p>
            <a:pPr>
              <a:buNone/>
            </a:pPr>
            <a:endParaRPr lang="es-ES" sz="1800" dirty="0" smtClean="0">
              <a:latin typeface="Arial Narrow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S" sz="1800" dirty="0" smtClean="0">
                <a:latin typeface="Arial Narrow" pitchFamily="34" charset="0"/>
              </a:rPr>
              <a:t>	* Compra de nueva Sede para </a:t>
            </a:r>
            <a:r>
              <a:rPr lang="es-ES" sz="1800" dirty="0" err="1" smtClean="0">
                <a:latin typeface="Arial Narrow" pitchFamily="34" charset="0"/>
              </a:rPr>
              <a:t>EA.Beatriz</a:t>
            </a:r>
            <a:r>
              <a:rPr lang="es-ES" sz="1800" dirty="0" smtClean="0">
                <a:latin typeface="Arial Narrow" pitchFamily="34" charset="0"/>
              </a:rPr>
              <a:t> Castillo  	</a:t>
            </a:r>
          </a:p>
          <a:p>
            <a:pPr marL="0" indent="0">
              <a:buFont typeface="Arial" pitchFamily="34" charset="0"/>
              <a:buNone/>
            </a:pPr>
            <a:r>
              <a:rPr lang="es-ES" sz="1800" dirty="0" smtClean="0">
                <a:latin typeface="Arial Narrow" pitchFamily="34" charset="0"/>
              </a:rPr>
              <a:t>	* Comedor  / Salón de usos múltiples en </a:t>
            </a:r>
            <a:r>
              <a:rPr lang="es-ES" sz="1800" dirty="0" smtClean="0">
                <a:latin typeface="Arial Narrow" pitchFamily="34" charset="0"/>
              </a:rPr>
              <a:t> </a:t>
            </a:r>
            <a:r>
              <a:rPr lang="es-ES" sz="1800" dirty="0" smtClean="0">
                <a:latin typeface="Arial Narrow" pitchFamily="34" charset="0"/>
              </a:rPr>
              <a:t>El Cortijo </a:t>
            </a:r>
          </a:p>
          <a:p>
            <a:pPr marL="0" indent="0">
              <a:buFont typeface="Arial" pitchFamily="34" charset="0"/>
              <a:buNone/>
            </a:pPr>
            <a:r>
              <a:rPr lang="es-ES" sz="1800" dirty="0" smtClean="0">
                <a:latin typeface="Arial Narrow" pitchFamily="34" charset="0"/>
              </a:rPr>
              <a:t>	</a:t>
            </a:r>
            <a:r>
              <a:rPr lang="es-ES" sz="1800" dirty="0" smtClean="0">
                <a:latin typeface="Arial Narrow" pitchFamily="34" charset="0"/>
              </a:rPr>
              <a:t>* Pupitres en ambas escuela</a:t>
            </a:r>
            <a:endParaRPr lang="es-ES" sz="1800" dirty="0" smtClean="0">
              <a:latin typeface="Arial Narrow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ES_tradnl" sz="18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ES_tradnl" sz="1800" dirty="0" smtClean="0">
                <a:latin typeface="Arial Narrow" pitchFamily="34" charset="0"/>
              </a:rPr>
              <a:t>3. Incremento </a:t>
            </a:r>
            <a:r>
              <a:rPr lang="es-ES_tradnl" sz="1800" dirty="0">
                <a:latin typeface="Arial Narrow" pitchFamily="34" charset="0"/>
              </a:rPr>
              <a:t>de 30%  </a:t>
            </a:r>
            <a:r>
              <a:rPr lang="es-ES_tradnl" sz="1800" dirty="0" smtClean="0">
                <a:latin typeface="Arial Narrow" pitchFamily="34" charset="0"/>
              </a:rPr>
              <a:t>padrinos / becas</a:t>
            </a:r>
            <a:endParaRPr lang="es-VE" sz="1800" dirty="0">
              <a:latin typeface="Arial Narrow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ES" sz="1800" dirty="0">
              <a:latin typeface="Arial Narrow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ES" sz="1800" dirty="0" smtClean="0"/>
          </a:p>
          <a:p>
            <a:pPr marL="514350" indent="-514350" algn="ctr">
              <a:buNone/>
            </a:pPr>
            <a:endParaRPr lang="es-VE" sz="1800" dirty="0" smtClean="0"/>
          </a:p>
          <a:p>
            <a:pPr marL="514350" indent="-514350">
              <a:buFont typeface="+mj-lt"/>
              <a:buAutoNum type="arabicPeriod"/>
            </a:pPr>
            <a:endParaRPr lang="es-VE" sz="1800" dirty="0" smtClean="0"/>
          </a:p>
          <a:p>
            <a:pPr marL="0" indent="0">
              <a:buFont typeface="Arial" pitchFamily="34" charset="0"/>
              <a:buNone/>
            </a:pPr>
            <a:endParaRPr lang="es-VE" sz="1800" dirty="0" smtClean="0"/>
          </a:p>
        </p:txBody>
      </p:sp>
      <p:pic>
        <p:nvPicPr>
          <p:cNvPr id="9" name="Content Placeholder 9" descr="IMG_1620.JPG"/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69" t="6569" r="15503" b="5931"/>
          <a:stretch/>
        </p:blipFill>
        <p:spPr>
          <a:xfrm>
            <a:off x="6788758" y="1758462"/>
            <a:ext cx="2145323" cy="2390164"/>
          </a:xfrm>
          <a:prstGeom prst="rect">
            <a:avLst/>
          </a:prstGeom>
          <a:ln w="28575" cmpd="sng">
            <a:solidFill>
              <a:schemeClr val="bg1"/>
            </a:solidFill>
          </a:ln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5973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oscasi</Template>
  <TotalTime>20846</TotalTime>
  <Words>336</Words>
  <Application>Microsoft Office PowerPoint</Application>
  <PresentationFormat>Presentación en pantalla (4:3)</PresentationFormat>
  <Paragraphs>83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En que estamos ?  En mantener y mejorar lo que ya tenemos  </vt:lpstr>
      <vt:lpstr>Diapositiva 7</vt:lpstr>
      <vt:lpstr>Diapositiva 8</vt:lpstr>
      <vt:lpstr>Diapositiva 9</vt:lpstr>
      <vt:lpstr>Diapositiva 10</vt:lpstr>
    </vt:vector>
  </TitlesOfParts>
  <Company>OSCASI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Yajaira Diez de Alvarez</dc:creator>
  <cp:lastModifiedBy>Administrador</cp:lastModifiedBy>
  <cp:revision>1701</cp:revision>
  <dcterms:created xsi:type="dcterms:W3CDTF">2008-07-14T13:16:03Z</dcterms:created>
  <dcterms:modified xsi:type="dcterms:W3CDTF">2016-04-26T09:10:29Z</dcterms:modified>
</cp:coreProperties>
</file>